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344" r:id="rId30"/>
    <p:sldId id="329" r:id="rId31"/>
    <p:sldId id="286" r:id="rId32"/>
    <p:sldId id="288" r:id="rId33"/>
    <p:sldId id="313" r:id="rId34"/>
    <p:sldId id="314" r:id="rId35"/>
    <p:sldId id="315" r:id="rId36"/>
    <p:sldId id="289" r:id="rId37"/>
    <p:sldId id="290" r:id="rId38"/>
    <p:sldId id="293"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52"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94654"/>
  </p:normalViewPr>
  <p:slideViewPr>
    <p:cSldViewPr snapToGrid="0" snapToObjects="1" showGuides="1">
      <p:cViewPr varScale="1">
        <p:scale>
          <a:sx n="233" d="100"/>
          <a:sy n="233" d="100"/>
        </p:scale>
        <p:origin x="3448" y="216"/>
      </p:cViewPr>
      <p:guideLst>
        <p:guide orient="horz" pos="3072"/>
        <p:guide pos="4096"/>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ytuł i podtytuł">
    <p:spTree>
      <p:nvGrpSpPr>
        <p:cNvPr id="1" name=""/>
        <p:cNvGrpSpPr/>
        <p:nvPr/>
      </p:nvGrpSpPr>
      <p:grpSpPr>
        <a:xfrm>
          <a:off x="0" y="0"/>
          <a:ext cx="0" cy="0"/>
          <a:chOff x="0" y="0"/>
          <a:chExt cx="0" cy="0"/>
        </a:xfrm>
      </p:grpSpPr>
      <p:sp>
        <p:nvSpPr>
          <p:cNvPr id="11" name="Tekst tytułowy"/>
          <p:cNvSpPr txBox="1">
            <a:spLocks noGrp="1"/>
          </p:cNvSpPr>
          <p:nvPr>
            <p:ph type="title"/>
          </p:nvPr>
        </p:nvSpPr>
        <p:spPr>
          <a:xfrm>
            <a:off x="1270000" y="1638300"/>
            <a:ext cx="10464800" cy="3302000"/>
          </a:xfrm>
          <a:prstGeom prst="rect">
            <a:avLst/>
          </a:prstGeom>
        </p:spPr>
        <p:txBody>
          <a:bodyPr anchor="b"/>
          <a:lstStyle/>
          <a:p>
            <a:r>
              <a:t>Tekst tytułowy</a:t>
            </a:r>
          </a:p>
        </p:txBody>
      </p:sp>
      <p:sp>
        <p:nvSpPr>
          <p:cNvPr id="12" name="Treść - poziom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Treść - poziom 1</a:t>
            </a:r>
          </a:p>
          <a:p>
            <a:pPr lvl="1"/>
            <a:r>
              <a:t>Treść - poziom 2</a:t>
            </a:r>
          </a:p>
          <a:p>
            <a:pPr lvl="2"/>
            <a:r>
              <a:t>Treść - poziom 3</a:t>
            </a:r>
          </a:p>
          <a:p>
            <a:pPr lvl="3"/>
            <a:r>
              <a:t>Treść - poziom 4</a:t>
            </a:r>
          </a:p>
          <a:p>
            <a:pPr lvl="4"/>
            <a:r>
              <a:t>Treść - poziom 5</a:t>
            </a:r>
          </a:p>
        </p:txBody>
      </p:sp>
      <p:sp>
        <p:nvSpPr>
          <p:cNvPr id="13" name="Numer slajdu"/>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ytat">
    <p:spTree>
      <p:nvGrpSpPr>
        <p:cNvPr id="1" name=""/>
        <p:cNvGrpSpPr/>
        <p:nvPr/>
      </p:nvGrpSpPr>
      <p:grpSpPr>
        <a:xfrm>
          <a:off x="0" y="0"/>
          <a:ext cx="0" cy="0"/>
          <a:chOff x="0" y="0"/>
          <a:chExt cx="0" cy="0"/>
        </a:xfrm>
      </p:grpSpPr>
      <p:sp>
        <p:nvSpPr>
          <p:cNvPr id="93" name="–Janek Jabłonka"/>
          <p:cNvSpPr txBox="1">
            <a:spLocks noGrp="1"/>
          </p:cNvSpPr>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–Janek Jabłonka</a:t>
            </a:r>
          </a:p>
        </p:txBody>
      </p:sp>
      <p:sp>
        <p:nvSpPr>
          <p:cNvPr id="94" name="„Wpisz tu cytat.”"/>
          <p:cNvSpPr txBox="1">
            <a:spLocks noGrp="1"/>
          </p:cNvSpPr>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„Wpisz tu cytat.” </a:t>
            </a:r>
          </a:p>
        </p:txBody>
      </p:sp>
      <p:sp>
        <p:nvSpPr>
          <p:cNvPr id="95"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Zdjęcie">
    <p:spTree>
      <p:nvGrpSpPr>
        <p:cNvPr id="1" name=""/>
        <p:cNvGrpSpPr/>
        <p:nvPr/>
      </p:nvGrpSpPr>
      <p:grpSpPr>
        <a:xfrm>
          <a:off x="0" y="0"/>
          <a:ext cx="0" cy="0"/>
          <a:chOff x="0" y="0"/>
          <a:chExt cx="0" cy="0"/>
        </a:xfrm>
      </p:grpSpPr>
      <p:sp>
        <p:nvSpPr>
          <p:cNvPr id="102" name="Obrazek"/>
          <p:cNvSpPr>
            <a:spLocks noGrp="1"/>
          </p:cNvSpPr>
          <p:nvPr>
            <p:ph type="pic" idx="21"/>
          </p:nvPr>
        </p:nvSpPr>
        <p:spPr>
          <a:xfrm>
            <a:off x="-949853" y="0"/>
            <a:ext cx="14904506" cy="9944100"/>
          </a:xfrm>
          <a:prstGeom prst="rect">
            <a:avLst/>
          </a:prstGeom>
        </p:spPr>
        <p:txBody>
          <a:bodyPr lIns="91439" tIns="45719" rIns="91439" bIns="45719" anchor="t">
            <a:noAutofit/>
          </a:bodyPr>
          <a:lstStyle/>
          <a:p>
            <a:endParaRPr/>
          </a:p>
        </p:txBody>
      </p:sp>
      <p:sp>
        <p:nvSpPr>
          <p:cNvPr id="103"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usty">
    <p:spTree>
      <p:nvGrpSpPr>
        <p:cNvPr id="1" name=""/>
        <p:cNvGrpSpPr/>
        <p:nvPr/>
      </p:nvGrpSpPr>
      <p:grpSpPr>
        <a:xfrm>
          <a:off x="0" y="0"/>
          <a:ext cx="0" cy="0"/>
          <a:chOff x="0" y="0"/>
          <a:chExt cx="0" cy="0"/>
        </a:xfrm>
      </p:grpSpPr>
      <p:sp>
        <p:nvSpPr>
          <p:cNvPr id="110"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Zdjęcie (poziomo)">
    <p:spTree>
      <p:nvGrpSpPr>
        <p:cNvPr id="1" name=""/>
        <p:cNvGrpSpPr/>
        <p:nvPr/>
      </p:nvGrpSpPr>
      <p:grpSpPr>
        <a:xfrm>
          <a:off x="0" y="0"/>
          <a:ext cx="0" cy="0"/>
          <a:chOff x="0" y="0"/>
          <a:chExt cx="0" cy="0"/>
        </a:xfrm>
      </p:grpSpPr>
      <p:sp>
        <p:nvSpPr>
          <p:cNvPr id="20" name="Obrazek"/>
          <p:cNvSpPr>
            <a:spLocks noGrp="1"/>
          </p:cNvSpPr>
          <p:nvPr>
            <p:ph type="pic" idx="21"/>
          </p:nvPr>
        </p:nvSpPr>
        <p:spPr>
          <a:xfrm>
            <a:off x="1622088" y="289099"/>
            <a:ext cx="9753603" cy="6505789"/>
          </a:xfrm>
          <a:prstGeom prst="rect">
            <a:avLst/>
          </a:prstGeom>
        </p:spPr>
        <p:txBody>
          <a:bodyPr lIns="91439" tIns="45719" rIns="91439" bIns="45719" anchor="t">
            <a:noAutofit/>
          </a:bodyPr>
          <a:lstStyle/>
          <a:p>
            <a:endParaRPr/>
          </a:p>
        </p:txBody>
      </p:sp>
      <p:sp>
        <p:nvSpPr>
          <p:cNvPr id="21" name="Tekst tytułowy"/>
          <p:cNvSpPr txBox="1">
            <a:spLocks noGrp="1"/>
          </p:cNvSpPr>
          <p:nvPr>
            <p:ph type="title"/>
          </p:nvPr>
        </p:nvSpPr>
        <p:spPr>
          <a:xfrm>
            <a:off x="1270000" y="6718300"/>
            <a:ext cx="10464800" cy="1422400"/>
          </a:xfrm>
          <a:prstGeom prst="rect">
            <a:avLst/>
          </a:prstGeom>
        </p:spPr>
        <p:txBody>
          <a:bodyPr anchor="b"/>
          <a:lstStyle/>
          <a:p>
            <a:r>
              <a:t>Tekst tytułowy</a:t>
            </a:r>
          </a:p>
        </p:txBody>
      </p:sp>
      <p:sp>
        <p:nvSpPr>
          <p:cNvPr id="22" name="Treść - poziom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Treść - poziom 1</a:t>
            </a:r>
          </a:p>
          <a:p>
            <a:pPr lvl="1"/>
            <a:r>
              <a:t>Treść - poziom 2</a:t>
            </a:r>
          </a:p>
          <a:p>
            <a:pPr lvl="2"/>
            <a:r>
              <a:t>Treść - poziom 3</a:t>
            </a:r>
          </a:p>
          <a:p>
            <a:pPr lvl="3"/>
            <a:r>
              <a:t>Treść - poziom 4</a:t>
            </a:r>
          </a:p>
          <a:p>
            <a:pPr lvl="4"/>
            <a:r>
              <a:t>Treść - poziom 5</a:t>
            </a:r>
          </a:p>
        </p:txBody>
      </p:sp>
      <p:sp>
        <p:nvSpPr>
          <p:cNvPr id="23"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ytuł (na środku)">
    <p:spTree>
      <p:nvGrpSpPr>
        <p:cNvPr id="1" name=""/>
        <p:cNvGrpSpPr/>
        <p:nvPr/>
      </p:nvGrpSpPr>
      <p:grpSpPr>
        <a:xfrm>
          <a:off x="0" y="0"/>
          <a:ext cx="0" cy="0"/>
          <a:chOff x="0" y="0"/>
          <a:chExt cx="0" cy="0"/>
        </a:xfrm>
      </p:grpSpPr>
      <p:sp>
        <p:nvSpPr>
          <p:cNvPr id="30" name="Tekst tytułowy"/>
          <p:cNvSpPr txBox="1">
            <a:spLocks noGrp="1"/>
          </p:cNvSpPr>
          <p:nvPr>
            <p:ph type="title"/>
          </p:nvPr>
        </p:nvSpPr>
        <p:spPr>
          <a:xfrm>
            <a:off x="1270000" y="3225800"/>
            <a:ext cx="10464800" cy="3302000"/>
          </a:xfrm>
          <a:prstGeom prst="rect">
            <a:avLst/>
          </a:prstGeom>
        </p:spPr>
        <p:txBody>
          <a:bodyPr/>
          <a:lstStyle/>
          <a:p>
            <a:r>
              <a:t>Tekst tytułowy</a:t>
            </a:r>
          </a:p>
        </p:txBody>
      </p:sp>
      <p:sp>
        <p:nvSpPr>
          <p:cNvPr id="31"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Zdjęcie (pionowo)">
    <p:spTree>
      <p:nvGrpSpPr>
        <p:cNvPr id="1" name=""/>
        <p:cNvGrpSpPr/>
        <p:nvPr/>
      </p:nvGrpSpPr>
      <p:grpSpPr>
        <a:xfrm>
          <a:off x="0" y="0"/>
          <a:ext cx="0" cy="0"/>
          <a:chOff x="0" y="0"/>
          <a:chExt cx="0" cy="0"/>
        </a:xfrm>
      </p:grpSpPr>
      <p:sp>
        <p:nvSpPr>
          <p:cNvPr id="38" name="Obrazek"/>
          <p:cNvSpPr>
            <a:spLocks noGrp="1"/>
          </p:cNvSpPr>
          <p:nvPr>
            <p:ph type="pic" idx="21"/>
          </p:nvPr>
        </p:nvSpPr>
        <p:spPr>
          <a:xfrm>
            <a:off x="2263775" y="613833"/>
            <a:ext cx="12401550" cy="8267701"/>
          </a:xfrm>
          <a:prstGeom prst="rect">
            <a:avLst/>
          </a:prstGeom>
        </p:spPr>
        <p:txBody>
          <a:bodyPr lIns="91439" tIns="45719" rIns="91439" bIns="45719" anchor="t">
            <a:noAutofit/>
          </a:bodyPr>
          <a:lstStyle/>
          <a:p>
            <a:endParaRPr/>
          </a:p>
        </p:txBody>
      </p:sp>
      <p:sp>
        <p:nvSpPr>
          <p:cNvPr id="39" name="Tekst tytułowy"/>
          <p:cNvSpPr txBox="1">
            <a:spLocks noGrp="1"/>
          </p:cNvSpPr>
          <p:nvPr>
            <p:ph type="title"/>
          </p:nvPr>
        </p:nvSpPr>
        <p:spPr>
          <a:xfrm>
            <a:off x="952500" y="635000"/>
            <a:ext cx="5334000" cy="3987800"/>
          </a:xfrm>
          <a:prstGeom prst="rect">
            <a:avLst/>
          </a:prstGeom>
        </p:spPr>
        <p:txBody>
          <a:bodyPr anchor="b"/>
          <a:lstStyle>
            <a:lvl1pPr>
              <a:defRPr sz="6000"/>
            </a:lvl1pPr>
          </a:lstStyle>
          <a:p>
            <a:r>
              <a:t>Tekst tytułowy</a:t>
            </a:r>
          </a:p>
        </p:txBody>
      </p:sp>
      <p:sp>
        <p:nvSpPr>
          <p:cNvPr id="40" name="Treść - poziom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Treść - poziom 1</a:t>
            </a:r>
          </a:p>
          <a:p>
            <a:pPr lvl="1"/>
            <a:r>
              <a:t>Treść - poziom 2</a:t>
            </a:r>
          </a:p>
          <a:p>
            <a:pPr lvl="2"/>
            <a:r>
              <a:t>Treść - poziom 3</a:t>
            </a:r>
          </a:p>
          <a:p>
            <a:pPr lvl="3"/>
            <a:r>
              <a:t>Treść - poziom 4</a:t>
            </a:r>
          </a:p>
          <a:p>
            <a:pPr lvl="4"/>
            <a:r>
              <a:t>Treść - poziom 5</a:t>
            </a:r>
          </a:p>
        </p:txBody>
      </p:sp>
      <p:sp>
        <p:nvSpPr>
          <p:cNvPr id="41"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ytuł (na górze)">
    <p:spTree>
      <p:nvGrpSpPr>
        <p:cNvPr id="1" name=""/>
        <p:cNvGrpSpPr/>
        <p:nvPr/>
      </p:nvGrpSpPr>
      <p:grpSpPr>
        <a:xfrm>
          <a:off x="0" y="0"/>
          <a:ext cx="0" cy="0"/>
          <a:chOff x="0" y="0"/>
          <a:chExt cx="0" cy="0"/>
        </a:xfrm>
      </p:grpSpPr>
      <p:sp>
        <p:nvSpPr>
          <p:cNvPr id="48" name="Tekst tytułowy"/>
          <p:cNvSpPr txBox="1">
            <a:spLocks noGrp="1"/>
          </p:cNvSpPr>
          <p:nvPr>
            <p:ph type="title"/>
          </p:nvPr>
        </p:nvSpPr>
        <p:spPr>
          <a:prstGeom prst="rect">
            <a:avLst/>
          </a:prstGeom>
        </p:spPr>
        <p:txBody>
          <a:bodyPr/>
          <a:lstStyle/>
          <a:p>
            <a:r>
              <a:t>Tekst tytułowy</a:t>
            </a:r>
          </a:p>
        </p:txBody>
      </p:sp>
      <p:sp>
        <p:nvSpPr>
          <p:cNvPr id="49"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ytuł i punktory">
    <p:spTree>
      <p:nvGrpSpPr>
        <p:cNvPr id="1" name=""/>
        <p:cNvGrpSpPr/>
        <p:nvPr/>
      </p:nvGrpSpPr>
      <p:grpSpPr>
        <a:xfrm>
          <a:off x="0" y="0"/>
          <a:ext cx="0" cy="0"/>
          <a:chOff x="0" y="0"/>
          <a:chExt cx="0" cy="0"/>
        </a:xfrm>
      </p:grpSpPr>
      <p:sp>
        <p:nvSpPr>
          <p:cNvPr id="56" name="Tekst tytułowy"/>
          <p:cNvSpPr txBox="1">
            <a:spLocks noGrp="1"/>
          </p:cNvSpPr>
          <p:nvPr>
            <p:ph type="title"/>
          </p:nvPr>
        </p:nvSpPr>
        <p:spPr>
          <a:prstGeom prst="rect">
            <a:avLst/>
          </a:prstGeom>
        </p:spPr>
        <p:txBody>
          <a:bodyPr/>
          <a:lstStyle/>
          <a:p>
            <a:r>
              <a:t>Tekst tytułowy</a:t>
            </a:r>
          </a:p>
        </p:txBody>
      </p:sp>
      <p:sp>
        <p:nvSpPr>
          <p:cNvPr id="57" name="Treść - poziom 1…"/>
          <p:cNvSpPr txBox="1">
            <a:spLocks noGrp="1"/>
          </p:cNvSpPr>
          <p:nvPr>
            <p:ph type="body" idx="1"/>
          </p:nvPr>
        </p:nvSpPr>
        <p:spPr>
          <a:prstGeom prst="rect">
            <a:avLst/>
          </a:prstGeom>
        </p:spPr>
        <p:txBody>
          <a:bodyPr/>
          <a:lstStyle/>
          <a:p>
            <a:r>
              <a:t>Treść - poziom 1</a:t>
            </a:r>
          </a:p>
          <a:p>
            <a:pPr lvl="1"/>
            <a:r>
              <a:t>Treść - poziom 2</a:t>
            </a:r>
          </a:p>
          <a:p>
            <a:pPr lvl="2"/>
            <a:r>
              <a:t>Treść - poziom 3</a:t>
            </a:r>
          </a:p>
          <a:p>
            <a:pPr lvl="3"/>
            <a:r>
              <a:t>Treść - poziom 4</a:t>
            </a:r>
          </a:p>
          <a:p>
            <a:pPr lvl="4"/>
            <a:r>
              <a:t>Treść - poziom 5</a:t>
            </a:r>
          </a:p>
        </p:txBody>
      </p:sp>
      <p:sp>
        <p:nvSpPr>
          <p:cNvPr id="58"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ytuł i punktory ze zdjęciem">
    <p:spTree>
      <p:nvGrpSpPr>
        <p:cNvPr id="1" name=""/>
        <p:cNvGrpSpPr/>
        <p:nvPr/>
      </p:nvGrpSpPr>
      <p:grpSpPr>
        <a:xfrm>
          <a:off x="0" y="0"/>
          <a:ext cx="0" cy="0"/>
          <a:chOff x="0" y="0"/>
          <a:chExt cx="0" cy="0"/>
        </a:xfrm>
      </p:grpSpPr>
      <p:sp>
        <p:nvSpPr>
          <p:cNvPr id="65" name="Obrazek"/>
          <p:cNvSpPr>
            <a:spLocks noGrp="1"/>
          </p:cNvSpPr>
          <p:nvPr>
            <p:ph type="pic" idx="21"/>
          </p:nvPr>
        </p:nvSpPr>
        <p:spPr>
          <a:xfrm>
            <a:off x="4086225" y="2586566"/>
            <a:ext cx="9429750" cy="6286501"/>
          </a:xfrm>
          <a:prstGeom prst="rect">
            <a:avLst/>
          </a:prstGeom>
        </p:spPr>
        <p:txBody>
          <a:bodyPr lIns="91439" tIns="45719" rIns="91439" bIns="45719" anchor="t">
            <a:noAutofit/>
          </a:bodyPr>
          <a:lstStyle/>
          <a:p>
            <a:endParaRPr/>
          </a:p>
        </p:txBody>
      </p:sp>
      <p:sp>
        <p:nvSpPr>
          <p:cNvPr id="66" name="Tekst tytułowy"/>
          <p:cNvSpPr txBox="1">
            <a:spLocks noGrp="1"/>
          </p:cNvSpPr>
          <p:nvPr>
            <p:ph type="title"/>
          </p:nvPr>
        </p:nvSpPr>
        <p:spPr>
          <a:prstGeom prst="rect">
            <a:avLst/>
          </a:prstGeom>
        </p:spPr>
        <p:txBody>
          <a:bodyPr/>
          <a:lstStyle/>
          <a:p>
            <a:r>
              <a:t>Tekst tytułowy</a:t>
            </a:r>
          </a:p>
        </p:txBody>
      </p:sp>
      <p:sp>
        <p:nvSpPr>
          <p:cNvPr id="67" name="Treść - poziom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Treść - poziom 1</a:t>
            </a:r>
          </a:p>
          <a:p>
            <a:pPr lvl="1"/>
            <a:r>
              <a:t>Treść - poziom 2</a:t>
            </a:r>
          </a:p>
          <a:p>
            <a:pPr lvl="2"/>
            <a:r>
              <a:t>Treść - poziom 3</a:t>
            </a:r>
          </a:p>
          <a:p>
            <a:pPr lvl="3"/>
            <a:r>
              <a:t>Treść - poziom 4</a:t>
            </a:r>
          </a:p>
          <a:p>
            <a:pPr lvl="4"/>
            <a:r>
              <a:t>Treść - poziom 5</a:t>
            </a:r>
          </a:p>
        </p:txBody>
      </p:sp>
      <p:sp>
        <p:nvSpPr>
          <p:cNvPr id="68" name="Numer slajdu"/>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nktory">
    <p:spTree>
      <p:nvGrpSpPr>
        <p:cNvPr id="1" name=""/>
        <p:cNvGrpSpPr/>
        <p:nvPr/>
      </p:nvGrpSpPr>
      <p:grpSpPr>
        <a:xfrm>
          <a:off x="0" y="0"/>
          <a:ext cx="0" cy="0"/>
          <a:chOff x="0" y="0"/>
          <a:chExt cx="0" cy="0"/>
        </a:xfrm>
      </p:grpSpPr>
      <p:sp>
        <p:nvSpPr>
          <p:cNvPr id="75" name="Treść - poziom 1…"/>
          <p:cNvSpPr txBox="1">
            <a:spLocks noGrp="1"/>
          </p:cNvSpPr>
          <p:nvPr>
            <p:ph type="body" idx="1"/>
          </p:nvPr>
        </p:nvSpPr>
        <p:spPr>
          <a:xfrm>
            <a:off x="952500" y="1270000"/>
            <a:ext cx="11099800" cy="7213600"/>
          </a:xfrm>
          <a:prstGeom prst="rect">
            <a:avLst/>
          </a:prstGeom>
        </p:spPr>
        <p:txBody>
          <a:bodyPr/>
          <a:lstStyle/>
          <a:p>
            <a:r>
              <a:t>Treść - poziom 1</a:t>
            </a:r>
          </a:p>
          <a:p>
            <a:pPr lvl="1"/>
            <a:r>
              <a:t>Treść - poziom 2</a:t>
            </a:r>
          </a:p>
          <a:p>
            <a:pPr lvl="2"/>
            <a:r>
              <a:t>Treść - poziom 3</a:t>
            </a:r>
          </a:p>
          <a:p>
            <a:pPr lvl="3"/>
            <a:r>
              <a:t>Treść - poziom 4</a:t>
            </a:r>
          </a:p>
          <a:p>
            <a:pPr lvl="4"/>
            <a:r>
              <a:t>Treść - poziom 5</a:t>
            </a:r>
          </a:p>
        </p:txBody>
      </p:sp>
      <p:sp>
        <p:nvSpPr>
          <p:cNvPr id="76"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Zdjęcie (3 sztuki)">
    <p:spTree>
      <p:nvGrpSpPr>
        <p:cNvPr id="1" name=""/>
        <p:cNvGrpSpPr/>
        <p:nvPr/>
      </p:nvGrpSpPr>
      <p:grpSpPr>
        <a:xfrm>
          <a:off x="0" y="0"/>
          <a:ext cx="0" cy="0"/>
          <a:chOff x="0" y="0"/>
          <a:chExt cx="0" cy="0"/>
        </a:xfrm>
      </p:grpSpPr>
      <p:sp>
        <p:nvSpPr>
          <p:cNvPr id="83" name="Obrazek"/>
          <p:cNvSpPr>
            <a:spLocks noGrp="1"/>
          </p:cNvSpPr>
          <p:nvPr>
            <p:ph type="pic" sz="quarter" idx="21"/>
          </p:nvPr>
        </p:nvSpPr>
        <p:spPr>
          <a:xfrm>
            <a:off x="6680200" y="5029200"/>
            <a:ext cx="6054748" cy="4038600"/>
          </a:xfrm>
          <a:prstGeom prst="rect">
            <a:avLst/>
          </a:prstGeom>
        </p:spPr>
        <p:txBody>
          <a:bodyPr lIns="91439" tIns="45719" rIns="91439" bIns="45719" anchor="t">
            <a:noAutofit/>
          </a:bodyPr>
          <a:lstStyle/>
          <a:p>
            <a:endParaRPr/>
          </a:p>
        </p:txBody>
      </p:sp>
      <p:sp>
        <p:nvSpPr>
          <p:cNvPr id="84" name="Obrazek"/>
          <p:cNvSpPr>
            <a:spLocks noGrp="1"/>
          </p:cNvSpPr>
          <p:nvPr>
            <p:ph type="pic" sz="quarter" idx="22"/>
          </p:nvPr>
        </p:nvSpPr>
        <p:spPr>
          <a:xfrm>
            <a:off x="6502400" y="889000"/>
            <a:ext cx="5867400" cy="3911601"/>
          </a:xfrm>
          <a:prstGeom prst="rect">
            <a:avLst/>
          </a:prstGeom>
        </p:spPr>
        <p:txBody>
          <a:bodyPr lIns="91439" tIns="45719" rIns="91439" bIns="45719" anchor="t">
            <a:noAutofit/>
          </a:bodyPr>
          <a:lstStyle/>
          <a:p>
            <a:endParaRPr/>
          </a:p>
        </p:txBody>
      </p:sp>
      <p:sp>
        <p:nvSpPr>
          <p:cNvPr id="85" name="Obrazek"/>
          <p:cNvSpPr>
            <a:spLocks noGrp="1"/>
          </p:cNvSpPr>
          <p:nvPr>
            <p:ph type="pic" idx="23"/>
          </p:nvPr>
        </p:nvSpPr>
        <p:spPr>
          <a:xfrm>
            <a:off x="-2374900" y="889000"/>
            <a:ext cx="11982450" cy="7988300"/>
          </a:xfrm>
          <a:prstGeom prst="rect">
            <a:avLst/>
          </a:prstGeom>
        </p:spPr>
        <p:txBody>
          <a:bodyPr lIns="91439" tIns="45719" rIns="91439" bIns="45719" anchor="t">
            <a:noAutofit/>
          </a:bodyPr>
          <a:lstStyle/>
          <a:p>
            <a:endParaRPr/>
          </a:p>
        </p:txBody>
      </p:sp>
      <p:sp>
        <p:nvSpPr>
          <p:cNvPr id="86" name="Numer slajdu"/>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kst tytułowy"/>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Tekst tytułowy</a:t>
            </a:r>
          </a:p>
        </p:txBody>
      </p:sp>
      <p:sp>
        <p:nvSpPr>
          <p:cNvPr id="3" name="Treść - poziom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Treść - poziom 1</a:t>
            </a:r>
          </a:p>
          <a:p>
            <a:pPr lvl="1"/>
            <a:r>
              <a:t>Treść - poziom 2</a:t>
            </a:r>
          </a:p>
          <a:p>
            <a:pPr lvl="2"/>
            <a:r>
              <a:t>Treść - poziom 3</a:t>
            </a:r>
          </a:p>
          <a:p>
            <a:pPr lvl="3"/>
            <a:r>
              <a:t>Treść - poziom 4</a:t>
            </a:r>
          </a:p>
          <a:p>
            <a:pPr lvl="4"/>
            <a:r>
              <a:t>Treść - poziom 5</a:t>
            </a:r>
          </a:p>
        </p:txBody>
      </p:sp>
      <p:sp>
        <p:nvSpPr>
          <p:cNvPr id="4" name="Numer slajdu"/>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3.tif"/><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snow_storm_snowman_candid_sony_yeti_blizzard_tamron-534226.jpg!d.jpeg" descr="snow_storm_snowman_candid_sony_yeti_blizzard_tamron-534226.jpg!d.jpeg"/>
          <p:cNvPicPr>
            <a:picLocks noChangeAspect="1"/>
          </p:cNvPicPr>
          <p:nvPr/>
        </p:nvPicPr>
        <p:blipFill>
          <a:blip r:embed="rId2"/>
          <a:stretch>
            <a:fillRect/>
          </a:stretch>
        </p:blipFill>
        <p:spPr>
          <a:xfrm>
            <a:off x="3251200" y="0"/>
            <a:ext cx="6502400" cy="9753600"/>
          </a:xfrm>
          <a:prstGeom prst="rect">
            <a:avLst/>
          </a:prstGeom>
          <a:ln w="12700">
            <a:miter lim="400000"/>
          </a:ln>
        </p:spPr>
      </p:pic>
      <p:sp>
        <p:nvSpPr>
          <p:cNvPr id="120" name="Is a AI winter coming?"/>
          <p:cNvSpPr txBox="1"/>
          <p:nvPr/>
        </p:nvSpPr>
        <p:spPr>
          <a:xfrm>
            <a:off x="4669054" y="8068469"/>
            <a:ext cx="8264092" cy="1135063"/>
          </a:xfrm>
          <a:prstGeom prst="roundRect">
            <a:avLst/>
          </a:prstGeom>
          <a:solidFill>
            <a:srgbClr val="FFFFFF"/>
          </a:solidFill>
          <a:ln w="12700">
            <a:miter lim="400000"/>
          </a:ln>
          <a:effectLst>
            <a:softEdge rad="1270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mn-lt"/>
                <a:ea typeface="+mn-ea"/>
                <a:cs typeface="+mn-cs"/>
                <a:sym typeface="Helvetica Neue Medium"/>
              </a:defRPr>
            </a:lvl1pPr>
          </a:lstStyle>
          <a:p>
            <a:r>
              <a:t>Is a AI winter coming?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Obrazek" descr="Obrazek"/>
          <p:cNvPicPr>
            <a:picLocks noChangeAspect="1"/>
          </p:cNvPicPr>
          <p:nvPr/>
        </p:nvPicPr>
        <p:blipFill>
          <a:blip r:embed="rId2"/>
          <a:stretch>
            <a:fillRect/>
          </a:stretch>
        </p:blipFill>
        <p:spPr>
          <a:xfrm>
            <a:off x="2654300" y="2482850"/>
            <a:ext cx="7696200" cy="382270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Obrazek" descr="Obrazek"/>
          <p:cNvPicPr>
            <a:picLocks noChangeAspect="1"/>
          </p:cNvPicPr>
          <p:nvPr/>
        </p:nvPicPr>
        <p:blipFill>
          <a:blip r:embed="rId2"/>
          <a:stretch>
            <a:fillRect/>
          </a:stretch>
        </p:blipFill>
        <p:spPr>
          <a:xfrm>
            <a:off x="2128526" y="292100"/>
            <a:ext cx="9154148" cy="97536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tumblr_inline_p4z80jmki41rl9zu7_500.jpg" descr="tumblr_inline_p4z80jmki41rl9zu7_500.jpg"/>
          <p:cNvPicPr>
            <a:picLocks noChangeAspect="1"/>
          </p:cNvPicPr>
          <p:nvPr/>
        </p:nvPicPr>
        <p:blipFill>
          <a:blip r:embed="rId2"/>
          <a:stretch>
            <a:fillRect/>
          </a:stretch>
        </p:blipFill>
        <p:spPr>
          <a:xfrm>
            <a:off x="2035895" y="1668136"/>
            <a:ext cx="8933010" cy="714640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tumblr_inline_p4yz6ri0zP1rl9zu7_500.jpg" descr="tumblr_inline_p4yz6ri0zP1rl9zu7_500.jpg"/>
          <p:cNvPicPr>
            <a:picLocks noChangeAspect="1"/>
          </p:cNvPicPr>
          <p:nvPr/>
        </p:nvPicPr>
        <p:blipFill>
          <a:blip r:embed="rId2"/>
          <a:stretch>
            <a:fillRect/>
          </a:stretch>
        </p:blipFill>
        <p:spPr>
          <a:xfrm>
            <a:off x="2238398" y="1474126"/>
            <a:ext cx="8528004" cy="6805348"/>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Obrazek" descr="Obrazek"/>
          <p:cNvPicPr>
            <a:picLocks noChangeAspect="1"/>
          </p:cNvPicPr>
          <p:nvPr/>
        </p:nvPicPr>
        <p:blipFill>
          <a:blip r:embed="rId2"/>
          <a:stretch>
            <a:fillRect/>
          </a:stretch>
        </p:blipFill>
        <p:spPr>
          <a:xfrm>
            <a:off x="2520950" y="2647950"/>
            <a:ext cx="7962900" cy="4457700"/>
          </a:xfrm>
          <a:prstGeom prst="rect">
            <a:avLst/>
          </a:prstGeom>
          <a:ln w="12700">
            <a:miter lim="400000"/>
          </a:ln>
        </p:spPr>
      </p:pic>
      <p:sp>
        <p:nvSpPr>
          <p:cNvPr id="155" name="[ { &quot;text&quot;: &quot;a man doing a trick on a rocky hill&quot;, &quot;confidence&quot;: 0.8888406 } ]"/>
          <p:cNvSpPr txBox="1"/>
          <p:nvPr/>
        </p:nvSpPr>
        <p:spPr>
          <a:xfrm>
            <a:off x="654050" y="8044078"/>
            <a:ext cx="11912042"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vl1pPr>
          </a:lstStyle>
          <a:p>
            <a:r>
              <a:t>[ { "text": "a man doing a trick on a rocky hill", "confidence": 0.8888406 } ]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Obrazek" descr="Obrazek"/>
          <p:cNvPicPr>
            <a:picLocks noChangeAspect="1"/>
          </p:cNvPicPr>
          <p:nvPr/>
        </p:nvPicPr>
        <p:blipFill>
          <a:blip r:embed="rId2"/>
          <a:stretch>
            <a:fillRect/>
          </a:stretch>
        </p:blipFill>
        <p:spPr>
          <a:xfrm>
            <a:off x="0" y="0"/>
            <a:ext cx="4140200" cy="5448300"/>
          </a:xfrm>
          <a:prstGeom prst="rect">
            <a:avLst/>
          </a:prstGeom>
          <a:ln w="12700">
            <a:miter lim="400000"/>
          </a:ln>
        </p:spPr>
      </p:pic>
      <p:pic>
        <p:nvPicPr>
          <p:cNvPr id="158" name="Obrazek" descr="Obrazek"/>
          <p:cNvPicPr>
            <a:picLocks noChangeAspect="1"/>
          </p:cNvPicPr>
          <p:nvPr/>
        </p:nvPicPr>
        <p:blipFill>
          <a:blip r:embed="rId3"/>
          <a:stretch>
            <a:fillRect/>
          </a:stretch>
        </p:blipFill>
        <p:spPr>
          <a:xfrm>
            <a:off x="4457700" y="1054100"/>
            <a:ext cx="7950200" cy="914400"/>
          </a:xfrm>
          <a:prstGeom prst="rect">
            <a:avLst/>
          </a:prstGeom>
          <a:ln w="12700">
            <a:miter lim="400000"/>
          </a:ln>
        </p:spPr>
      </p:pic>
      <p:pic>
        <p:nvPicPr>
          <p:cNvPr id="159" name="Obrazek" descr="Obrazek"/>
          <p:cNvPicPr>
            <a:picLocks noChangeAspect="1"/>
          </p:cNvPicPr>
          <p:nvPr/>
        </p:nvPicPr>
        <p:blipFill>
          <a:blip r:embed="rId4"/>
          <a:stretch>
            <a:fillRect/>
          </a:stretch>
        </p:blipFill>
        <p:spPr>
          <a:xfrm>
            <a:off x="4457700" y="2520950"/>
            <a:ext cx="7937500" cy="3340100"/>
          </a:xfrm>
          <a:prstGeom prst="rect">
            <a:avLst/>
          </a:prstGeom>
          <a:ln w="12700">
            <a:miter lim="400000"/>
          </a:ln>
        </p:spPr>
      </p:pic>
      <p:pic>
        <p:nvPicPr>
          <p:cNvPr id="160" name="Obrazek" descr="Obrazek"/>
          <p:cNvPicPr>
            <a:picLocks noChangeAspect="1"/>
          </p:cNvPicPr>
          <p:nvPr/>
        </p:nvPicPr>
        <p:blipFill>
          <a:blip r:embed="rId5"/>
          <a:stretch>
            <a:fillRect/>
          </a:stretch>
        </p:blipFill>
        <p:spPr>
          <a:xfrm>
            <a:off x="4457700" y="6610350"/>
            <a:ext cx="7937500" cy="1562100"/>
          </a:xfrm>
          <a:prstGeom prst="rect">
            <a:avLst/>
          </a:prstGeom>
          <a:ln w="12700">
            <a:miter lim="400000"/>
          </a:ln>
        </p:spPr>
      </p:pic>
      <p:sp>
        <p:nvSpPr>
          <p:cNvPr id="2" name="Prostokąt 1">
            <a:extLst>
              <a:ext uri="{FF2B5EF4-FFF2-40B4-BE49-F238E27FC236}">
                <a16:creationId xmlns:a16="http://schemas.microsoft.com/office/drawing/2014/main" id="{C71083F4-B3F6-1C4C-811E-AA636073630F}"/>
              </a:ext>
            </a:extLst>
          </p:cNvPr>
          <p:cNvSpPr/>
          <p:nvPr/>
        </p:nvSpPr>
        <p:spPr>
          <a:xfrm>
            <a:off x="5924436" y="7731334"/>
            <a:ext cx="5979190" cy="301150"/>
          </a:xfrm>
          <a:prstGeom prst="rect">
            <a:avLst/>
          </a:prstGeom>
          <a:solidFill>
            <a:srgbClr val="FF0000">
              <a:alpha val="1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1" animBg="1" advAuto="0"/>
      <p:bldP spid="159" grpId="2" animBg="1" advAuto="0"/>
      <p:bldP spid="16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Obrazek" descr="Obrazek"/>
          <p:cNvPicPr>
            <a:picLocks noChangeAspect="1"/>
          </p:cNvPicPr>
          <p:nvPr/>
        </p:nvPicPr>
        <p:blipFill>
          <a:blip r:embed="rId2"/>
          <a:stretch>
            <a:fillRect/>
          </a:stretch>
        </p:blipFill>
        <p:spPr>
          <a:xfrm>
            <a:off x="476250" y="3213100"/>
            <a:ext cx="12052300" cy="332740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cat3_inv.png" descr="cat3_inv.png"/>
          <p:cNvPicPr>
            <a:picLocks noChangeAspect="1"/>
          </p:cNvPicPr>
          <p:nvPr/>
        </p:nvPicPr>
        <p:blipFill>
          <a:blip r:embed="rId2"/>
          <a:stretch>
            <a:fillRect/>
          </a:stretch>
        </p:blipFill>
        <p:spPr>
          <a:xfrm>
            <a:off x="7964983" y="5378251"/>
            <a:ext cx="1905001" cy="1905001"/>
          </a:xfrm>
          <a:prstGeom prst="rect">
            <a:avLst/>
          </a:prstGeom>
          <a:ln w="12700">
            <a:miter lim="400000"/>
          </a:ln>
        </p:spPr>
      </p:pic>
      <p:pic>
        <p:nvPicPr>
          <p:cNvPr id="165" name="cat3.png" descr="cat3.png"/>
          <p:cNvPicPr>
            <a:picLocks noChangeAspect="1"/>
          </p:cNvPicPr>
          <p:nvPr/>
        </p:nvPicPr>
        <p:blipFill>
          <a:blip r:embed="rId3"/>
          <a:stretch>
            <a:fillRect/>
          </a:stretch>
        </p:blipFill>
        <p:spPr>
          <a:xfrm>
            <a:off x="3357364" y="5378251"/>
            <a:ext cx="1905001" cy="1905001"/>
          </a:xfrm>
          <a:prstGeom prst="rect">
            <a:avLst/>
          </a:prstGeom>
          <a:ln w="12700">
            <a:miter lim="400000"/>
          </a:ln>
        </p:spPr>
      </p:pic>
      <p:pic>
        <p:nvPicPr>
          <p:cNvPr id="166" name="cat0.png" descr="cat0.png"/>
          <p:cNvPicPr>
            <a:picLocks noChangeAspect="1"/>
          </p:cNvPicPr>
          <p:nvPr/>
        </p:nvPicPr>
        <p:blipFill>
          <a:blip r:embed="rId4"/>
          <a:stretch>
            <a:fillRect/>
          </a:stretch>
        </p:blipFill>
        <p:spPr>
          <a:xfrm>
            <a:off x="2020341" y="1508819"/>
            <a:ext cx="1905001" cy="1905001"/>
          </a:xfrm>
          <a:prstGeom prst="rect">
            <a:avLst/>
          </a:prstGeom>
          <a:ln w="12700">
            <a:miter lim="400000"/>
          </a:ln>
        </p:spPr>
      </p:pic>
      <p:pic>
        <p:nvPicPr>
          <p:cNvPr id="167" name="cat1.png" descr="cat1.png"/>
          <p:cNvPicPr>
            <a:picLocks noChangeAspect="1"/>
          </p:cNvPicPr>
          <p:nvPr/>
        </p:nvPicPr>
        <p:blipFill>
          <a:blip r:embed="rId5"/>
          <a:stretch>
            <a:fillRect/>
          </a:stretch>
        </p:blipFill>
        <p:spPr>
          <a:xfrm>
            <a:off x="4947394" y="1508819"/>
            <a:ext cx="1905001" cy="1905001"/>
          </a:xfrm>
          <a:prstGeom prst="rect">
            <a:avLst/>
          </a:prstGeom>
          <a:ln w="12700">
            <a:miter lim="400000"/>
          </a:ln>
        </p:spPr>
      </p:pic>
      <p:pic>
        <p:nvPicPr>
          <p:cNvPr id="168" name="cat2.png" descr="cat2.png"/>
          <p:cNvPicPr>
            <a:picLocks noChangeAspect="1"/>
          </p:cNvPicPr>
          <p:nvPr/>
        </p:nvPicPr>
        <p:blipFill>
          <a:blip r:embed="rId6"/>
          <a:stretch>
            <a:fillRect/>
          </a:stretch>
        </p:blipFill>
        <p:spPr>
          <a:xfrm>
            <a:off x="8387357" y="1508819"/>
            <a:ext cx="1905001" cy="19050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cat0-1.png" descr="cat0-1.png"/>
          <p:cNvPicPr>
            <a:picLocks noChangeAspect="1"/>
          </p:cNvPicPr>
          <p:nvPr/>
        </p:nvPicPr>
        <p:blipFill>
          <a:blip r:embed="rId2"/>
          <a:stretch>
            <a:fillRect/>
          </a:stretch>
        </p:blipFill>
        <p:spPr>
          <a:xfrm>
            <a:off x="1322139" y="1781472"/>
            <a:ext cx="2844801" cy="2844801"/>
          </a:xfrm>
          <a:prstGeom prst="rect">
            <a:avLst/>
          </a:prstGeom>
          <a:ln w="12700">
            <a:miter lim="400000"/>
          </a:ln>
        </p:spPr>
      </p:pic>
      <p:pic>
        <p:nvPicPr>
          <p:cNvPr id="171" name="cat1-1.png" descr="cat1-1.png"/>
          <p:cNvPicPr>
            <a:picLocks noChangeAspect="1"/>
          </p:cNvPicPr>
          <p:nvPr/>
        </p:nvPicPr>
        <p:blipFill>
          <a:blip r:embed="rId3"/>
          <a:stretch>
            <a:fillRect/>
          </a:stretch>
        </p:blipFill>
        <p:spPr>
          <a:xfrm>
            <a:off x="7748091" y="1712565"/>
            <a:ext cx="2844801" cy="2844801"/>
          </a:xfrm>
          <a:prstGeom prst="rect">
            <a:avLst/>
          </a:prstGeom>
          <a:ln w="12700">
            <a:miter lim="400000"/>
          </a:ln>
        </p:spPr>
      </p:pic>
      <p:pic>
        <p:nvPicPr>
          <p:cNvPr id="172" name="cat3-1.png" descr="cat3-1.png"/>
          <p:cNvPicPr>
            <a:picLocks noChangeAspect="1"/>
          </p:cNvPicPr>
          <p:nvPr/>
        </p:nvPicPr>
        <p:blipFill>
          <a:blip r:embed="rId4"/>
          <a:stretch>
            <a:fillRect/>
          </a:stretch>
        </p:blipFill>
        <p:spPr>
          <a:xfrm>
            <a:off x="1232048" y="5602138"/>
            <a:ext cx="2844801" cy="2844801"/>
          </a:xfrm>
          <a:prstGeom prst="rect">
            <a:avLst/>
          </a:prstGeom>
          <a:ln w="12700">
            <a:miter lim="400000"/>
          </a:ln>
        </p:spPr>
      </p:pic>
      <p:pic>
        <p:nvPicPr>
          <p:cNvPr id="173" name="cat3_inv-2.png" descr="cat3_inv-2.png"/>
          <p:cNvPicPr>
            <a:picLocks noChangeAspect="1"/>
          </p:cNvPicPr>
          <p:nvPr/>
        </p:nvPicPr>
        <p:blipFill>
          <a:blip r:embed="rId5"/>
          <a:stretch>
            <a:fillRect/>
          </a:stretch>
        </p:blipFill>
        <p:spPr>
          <a:xfrm>
            <a:off x="8070205" y="5400575"/>
            <a:ext cx="2844801" cy="28448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res50cat01.jpg" descr="res50cat01.jpg"/>
          <p:cNvPicPr>
            <a:picLocks noChangeAspect="1"/>
          </p:cNvPicPr>
          <p:nvPr/>
        </p:nvPicPr>
        <p:blipFill>
          <a:blip r:embed="rId2"/>
          <a:stretch>
            <a:fillRect/>
          </a:stretch>
        </p:blipFill>
        <p:spPr>
          <a:xfrm>
            <a:off x="2350889" y="3187997"/>
            <a:ext cx="2844801" cy="2844801"/>
          </a:xfrm>
          <a:prstGeom prst="rect">
            <a:avLst/>
          </a:prstGeom>
          <a:ln w="12700">
            <a:miter lim="400000"/>
          </a:ln>
        </p:spPr>
      </p:pic>
      <p:pic>
        <p:nvPicPr>
          <p:cNvPr id="176" name="res50cat_pieces.jpg" descr="res50cat_pieces.jpg"/>
          <p:cNvPicPr>
            <a:picLocks noChangeAspect="1"/>
          </p:cNvPicPr>
          <p:nvPr/>
        </p:nvPicPr>
        <p:blipFill>
          <a:blip r:embed="rId3"/>
          <a:stretch>
            <a:fillRect/>
          </a:stretch>
        </p:blipFill>
        <p:spPr>
          <a:xfrm>
            <a:off x="7487741" y="3187997"/>
            <a:ext cx="2844801" cy="28448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Obrazek" descr="Obrazek"/>
          <p:cNvPicPr>
            <a:picLocks noChangeAspect="1"/>
          </p:cNvPicPr>
          <p:nvPr/>
        </p:nvPicPr>
        <p:blipFill>
          <a:blip r:embed="rId2"/>
          <a:stretch>
            <a:fillRect/>
          </a:stretch>
        </p:blipFill>
        <p:spPr>
          <a:xfrm>
            <a:off x="2235200" y="1911350"/>
            <a:ext cx="10160000" cy="636270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Obrazek" descr="Obrazek"/>
          <p:cNvPicPr>
            <a:picLocks noChangeAspect="1"/>
          </p:cNvPicPr>
          <p:nvPr/>
        </p:nvPicPr>
        <p:blipFill>
          <a:blip r:embed="rId2"/>
          <a:stretch>
            <a:fillRect/>
          </a:stretch>
        </p:blipFill>
        <p:spPr>
          <a:xfrm>
            <a:off x="1466850" y="984250"/>
            <a:ext cx="8750300" cy="778510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Deep CNNs are known to exhibit the following peculiarity:…"/>
          <p:cNvSpPr txBox="1"/>
          <p:nvPr/>
        </p:nvSpPr>
        <p:spPr>
          <a:xfrm>
            <a:off x="822473" y="1460499"/>
            <a:ext cx="9384731" cy="182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latin typeface="Helvetica"/>
                <a:ea typeface="Helvetica"/>
                <a:cs typeface="Helvetica"/>
                <a:sym typeface="Helvetica"/>
              </a:defRPr>
            </a:pPr>
            <a:r>
              <a:t>Deep CNNs are known to exhibit the following peculiarity:</a:t>
            </a:r>
          </a:p>
          <a:p>
            <a:pPr algn="l" defTabSz="457200">
              <a:defRPr sz="2800" b="0">
                <a:latin typeface="Helvetica"/>
                <a:ea typeface="Helvetica"/>
                <a:cs typeface="Helvetica"/>
                <a:sym typeface="Helvetica"/>
              </a:defRPr>
            </a:pPr>
            <a:r>
              <a:t>on the one hand they generalise extremely well to a test</a:t>
            </a:r>
          </a:p>
          <a:p>
            <a:pPr algn="l" defTabSz="457200">
              <a:defRPr sz="2800" b="0">
                <a:latin typeface="Helvetica"/>
                <a:ea typeface="Helvetica"/>
                <a:cs typeface="Helvetica"/>
                <a:sym typeface="Helvetica"/>
              </a:defRPr>
            </a:pPr>
            <a:r>
              <a:t>set, while on the other hand they are extremely sensitive to</a:t>
            </a:r>
          </a:p>
          <a:p>
            <a:pPr algn="l" defTabSz="457200">
              <a:defRPr sz="2800" b="0">
                <a:latin typeface="Helvetica"/>
                <a:ea typeface="Helvetica"/>
                <a:cs typeface="Helvetica"/>
                <a:sym typeface="Helvetica"/>
              </a:defRPr>
            </a:pPr>
            <a:r>
              <a:t>so-called adversarial perturbations.</a:t>
            </a:r>
          </a:p>
        </p:txBody>
      </p:sp>
      <p:sp>
        <p:nvSpPr>
          <p:cNvPr id="181" name="The extreme sensitivity of high performance CNNs to adversarial examples  casts serious doubt that these networks are learning high level  abstractions in the dataset."/>
          <p:cNvSpPr txBox="1"/>
          <p:nvPr/>
        </p:nvSpPr>
        <p:spPr>
          <a:xfrm>
            <a:off x="822473" y="3911599"/>
            <a:ext cx="9775628"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The extreme sensitivity of high performance CNNs to adversarial examples  casts serious doubt that these networks are learning high level  abstractions in the dataset.</a:t>
            </a:r>
          </a:p>
        </p:txBody>
      </p:sp>
      <p:sp>
        <p:nvSpPr>
          <p:cNvPr id="182" name="Thus we provide quantitative evidence supporting the hypothesis…"/>
          <p:cNvSpPr txBox="1"/>
          <p:nvPr/>
        </p:nvSpPr>
        <p:spPr>
          <a:xfrm>
            <a:off x="822473" y="6438899"/>
            <a:ext cx="10314535"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latin typeface="Helvetica"/>
                <a:ea typeface="Helvetica"/>
                <a:cs typeface="Helvetica"/>
                <a:sym typeface="Helvetica"/>
              </a:defRPr>
            </a:pPr>
            <a:r>
              <a:t>Thus we provide quantitative evidence supporting the hypothesis</a:t>
            </a:r>
          </a:p>
          <a:p>
            <a:pPr algn="l" defTabSz="457200">
              <a:defRPr sz="2800" b="0">
                <a:latin typeface="Helvetica"/>
                <a:ea typeface="Helvetica"/>
                <a:cs typeface="Helvetica"/>
                <a:sym typeface="Helvetica"/>
              </a:defRPr>
            </a:pPr>
            <a:r>
              <a:t>that </a:t>
            </a:r>
            <a:r>
              <a:rPr b="1"/>
              <a:t>deep CNNs tend to learn surface statistical regularities</a:t>
            </a:r>
          </a:p>
          <a:p>
            <a:pPr algn="l" defTabSz="457200">
              <a:defRPr sz="2800" b="0">
                <a:latin typeface="Helvetica"/>
                <a:ea typeface="Helvetica"/>
                <a:cs typeface="Helvetica"/>
                <a:sym typeface="Helvetica"/>
              </a:defRPr>
            </a:pPr>
            <a:r>
              <a:rPr b="1"/>
              <a:t>in the dataset</a:t>
            </a:r>
            <a:r>
              <a:t> rather than higher-level abstract concepts.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Obrazek" descr="Obrazek"/>
          <p:cNvPicPr>
            <a:picLocks noChangeAspect="1"/>
          </p:cNvPicPr>
          <p:nvPr/>
        </p:nvPicPr>
        <p:blipFill>
          <a:blip r:embed="rId2"/>
          <a:stretch>
            <a:fillRect/>
          </a:stretch>
        </p:blipFill>
        <p:spPr>
          <a:xfrm>
            <a:off x="2057400" y="1543050"/>
            <a:ext cx="8890000" cy="666750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Obrazek" descr="Obrazek"/>
          <p:cNvPicPr>
            <a:picLocks noChangeAspect="1"/>
          </p:cNvPicPr>
          <p:nvPr/>
        </p:nvPicPr>
        <p:blipFill>
          <a:blip r:embed="rId2"/>
          <a:stretch>
            <a:fillRect/>
          </a:stretch>
        </p:blipFill>
        <p:spPr>
          <a:xfrm>
            <a:off x="2057400" y="1543050"/>
            <a:ext cx="8890000" cy="66675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Obrazek" descr="Obrazek"/>
          <p:cNvPicPr>
            <a:picLocks noChangeAspect="1"/>
          </p:cNvPicPr>
          <p:nvPr/>
        </p:nvPicPr>
        <p:blipFill>
          <a:blip r:embed="rId2"/>
          <a:stretch>
            <a:fillRect/>
          </a:stretch>
        </p:blipFill>
        <p:spPr>
          <a:xfrm>
            <a:off x="2057400" y="1149350"/>
            <a:ext cx="8890000" cy="745490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Blaz-–-Face-Cages-2013-16-1024x425.png" descr="Blaz-–-Face-Cages-2013-16-1024x425.png"/>
          <p:cNvPicPr>
            <a:picLocks noChangeAspect="1"/>
          </p:cNvPicPr>
          <p:nvPr/>
        </p:nvPicPr>
        <p:blipFill>
          <a:blip r:embed="rId2"/>
          <a:stretch>
            <a:fillRect/>
          </a:stretch>
        </p:blipFill>
        <p:spPr>
          <a:xfrm>
            <a:off x="0" y="2178050"/>
            <a:ext cx="13004800" cy="53975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ttp://garymarcus.com"/>
          <p:cNvSpPr txBox="1"/>
          <p:nvPr/>
        </p:nvSpPr>
        <p:spPr>
          <a:xfrm>
            <a:off x="711200" y="475589"/>
            <a:ext cx="4262425"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200" b="0"/>
            </a:lvl1pPr>
          </a:lstStyle>
          <a:p>
            <a:r>
              <a:t>http://garymarcus.com</a:t>
            </a:r>
          </a:p>
        </p:txBody>
      </p:sp>
      <p:pic>
        <p:nvPicPr>
          <p:cNvPr id="193" name="Obrazek" descr="Obrazek"/>
          <p:cNvPicPr>
            <a:picLocks noChangeAspect="1"/>
          </p:cNvPicPr>
          <p:nvPr/>
        </p:nvPicPr>
        <p:blipFill>
          <a:blip r:embed="rId2"/>
          <a:stretch>
            <a:fillRect/>
          </a:stretch>
        </p:blipFill>
        <p:spPr>
          <a:xfrm>
            <a:off x="435762" y="1771650"/>
            <a:ext cx="11899901" cy="742950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eep Learning: A critical Appraisal…"/>
          <p:cNvSpPr txBox="1"/>
          <p:nvPr/>
        </p:nvSpPr>
        <p:spPr>
          <a:xfrm>
            <a:off x="2825140" y="4889373"/>
            <a:ext cx="7354520" cy="2286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b="0"/>
            </a:pPr>
            <a:r>
              <a:t>Deep Learning: A critical Appraisal</a:t>
            </a:r>
          </a:p>
          <a:p>
            <a:pPr>
              <a:defRPr sz="3700" b="0"/>
            </a:pPr>
            <a:endParaRPr/>
          </a:p>
          <a:p>
            <a:pPr>
              <a:defRPr sz="3700" b="0"/>
            </a:pPr>
            <a:endParaRPr/>
          </a:p>
          <a:p>
            <a:pPr>
              <a:defRPr sz="3500" b="0">
                <a:solidFill>
                  <a:srgbClr val="5E5E5E"/>
                </a:solidFill>
              </a:defRPr>
            </a:pPr>
            <a:r>
              <a:t>Gary Marcus New York University </a:t>
            </a:r>
          </a:p>
        </p:txBody>
      </p:sp>
      <p:sp>
        <p:nvSpPr>
          <p:cNvPr id="196" name="https://arxiv.org/abs/1801.00631"/>
          <p:cNvSpPr txBox="1"/>
          <p:nvPr/>
        </p:nvSpPr>
        <p:spPr>
          <a:xfrm>
            <a:off x="7124700" y="8717178"/>
            <a:ext cx="5294681"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vl1pPr>
          </a:lstStyle>
          <a:p>
            <a:r>
              <a:t>https://arxiv.org/abs/1801.00631</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eep learning so far is data hungry"/>
          <p:cNvSpPr txBox="1"/>
          <p:nvPr/>
        </p:nvSpPr>
        <p:spPr>
          <a:xfrm>
            <a:off x="3272688" y="4590389"/>
            <a:ext cx="6459424"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200" b="0"/>
            </a:lvl1pPr>
          </a:lstStyle>
          <a:p>
            <a:r>
              <a:t>Deep learning so far is data hungry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here is no such thing as „objective data”"/>
          <p:cNvSpPr txBox="1"/>
          <p:nvPr/>
        </p:nvSpPr>
        <p:spPr>
          <a:xfrm>
            <a:off x="1" y="3911599"/>
            <a:ext cx="11666136" cy="1976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b="0">
                <a:latin typeface="Helvetica Light"/>
                <a:ea typeface="Helvetica Light"/>
                <a:cs typeface="Helvetica Light"/>
                <a:sym typeface="Helvetica Light"/>
              </a:defRPr>
            </a:lvl1pPr>
          </a:lstStyle>
          <a:p>
            <a:r>
              <a:t>There is no such thing as „objective data” </a:t>
            </a:r>
          </a:p>
        </p:txBody>
      </p:sp>
    </p:spTree>
    <p:extLst>
      <p:ext uri="{BB962C8B-B14F-4D97-AF65-F5344CB8AC3E}">
        <p14:creationId xmlns:p14="http://schemas.microsoft.com/office/powerpoint/2010/main" val="32531829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Obrazek" descr="Obrazek"/>
          <p:cNvPicPr>
            <a:picLocks noChangeAspect="1"/>
          </p:cNvPicPr>
          <p:nvPr/>
        </p:nvPicPr>
        <p:blipFill>
          <a:blip r:embed="rId2"/>
          <a:stretch>
            <a:fillRect/>
          </a:stretch>
        </p:blipFill>
        <p:spPr>
          <a:xfrm>
            <a:off x="406400" y="1619250"/>
            <a:ext cx="12192000" cy="6515100"/>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 name="Obrazek" descr="Obrazek"/>
          <p:cNvPicPr>
            <a:picLocks noChangeAspect="1"/>
          </p:cNvPicPr>
          <p:nvPr/>
        </p:nvPicPr>
        <p:blipFill>
          <a:blip r:embed="rId2"/>
          <a:stretch>
            <a:fillRect/>
          </a:stretch>
        </p:blipFill>
        <p:spPr>
          <a:xfrm>
            <a:off x="1549400" y="2089150"/>
            <a:ext cx="9906000" cy="5575300"/>
          </a:xfrm>
          <a:prstGeom prst="rect">
            <a:avLst/>
          </a:prstGeom>
          <a:ln w="12700">
            <a:miter lim="400000"/>
          </a:ln>
        </p:spPr>
      </p:pic>
    </p:spTree>
    <p:extLst>
      <p:ext uri="{BB962C8B-B14F-4D97-AF65-F5344CB8AC3E}">
        <p14:creationId xmlns:p14="http://schemas.microsoft.com/office/powerpoint/2010/main" val="112785764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Deep learning so far is shallow and has limited capacity for transfer"/>
          <p:cNvSpPr txBox="1"/>
          <p:nvPr/>
        </p:nvSpPr>
        <p:spPr>
          <a:xfrm>
            <a:off x="360222" y="4590389"/>
            <a:ext cx="12284356"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200" b="0"/>
            </a:lvl1pPr>
          </a:lstStyle>
          <a:p>
            <a:r>
              <a:t>Deep learning so far is shallow and has limited capacity for transfer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eep learning has so far struggled with open-ended inference"/>
          <p:cNvSpPr txBox="1"/>
          <p:nvPr/>
        </p:nvSpPr>
        <p:spPr>
          <a:xfrm>
            <a:off x="781253" y="4590389"/>
            <a:ext cx="11442294"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200" b="0"/>
            </a:lvl1pPr>
          </a:lstStyle>
          <a:p>
            <a:r>
              <a:t>Deep learning has so far struggled with open-ended inference </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Obrazek" descr="Obrazek"/>
          <p:cNvPicPr>
            <a:picLocks noChangeAspect="1"/>
          </p:cNvPicPr>
          <p:nvPr/>
        </p:nvPicPr>
        <p:blipFill>
          <a:blip r:embed="rId2"/>
          <a:stretch>
            <a:fillRect/>
          </a:stretch>
        </p:blipFill>
        <p:spPr>
          <a:xfrm>
            <a:off x="425450" y="3270250"/>
            <a:ext cx="12153900" cy="3213100"/>
          </a:xfrm>
          <a:prstGeom prst="rect">
            <a:avLst/>
          </a:prstGeom>
          <a:ln w="12700">
            <a:miter lim="400000"/>
          </a:ln>
        </p:spPr>
      </p:pic>
    </p:spTree>
    <p:extLst>
      <p:ext uri="{BB962C8B-B14F-4D97-AF65-F5344CB8AC3E}">
        <p14:creationId xmlns:p14="http://schemas.microsoft.com/office/powerpoint/2010/main" val="96197966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Obrazek" descr="Obrazek"/>
          <p:cNvPicPr>
            <a:picLocks noChangeAspect="1"/>
          </p:cNvPicPr>
          <p:nvPr/>
        </p:nvPicPr>
        <p:blipFill>
          <a:blip r:embed="rId2"/>
          <a:stretch>
            <a:fillRect/>
          </a:stretch>
        </p:blipFill>
        <p:spPr>
          <a:xfrm>
            <a:off x="1530350" y="3498850"/>
            <a:ext cx="9944100" cy="2755900"/>
          </a:xfrm>
          <a:prstGeom prst="rect">
            <a:avLst/>
          </a:prstGeom>
          <a:ln w="12700">
            <a:miter lim="400000"/>
          </a:ln>
        </p:spPr>
      </p:pic>
    </p:spTree>
    <p:extLst>
      <p:ext uri="{BB962C8B-B14F-4D97-AF65-F5344CB8AC3E}">
        <p14:creationId xmlns:p14="http://schemas.microsoft.com/office/powerpoint/2010/main" val="115616855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Obrazek" descr="Obrazek"/>
          <p:cNvPicPr>
            <a:picLocks noChangeAspect="1"/>
          </p:cNvPicPr>
          <p:nvPr/>
        </p:nvPicPr>
        <p:blipFill>
          <a:blip r:embed="rId2"/>
          <a:stretch>
            <a:fillRect/>
          </a:stretch>
        </p:blipFill>
        <p:spPr>
          <a:xfrm>
            <a:off x="1492250" y="3594100"/>
            <a:ext cx="10020300" cy="2565400"/>
          </a:xfrm>
          <a:prstGeom prst="rect">
            <a:avLst/>
          </a:prstGeom>
          <a:ln w="12700">
            <a:miter lim="400000"/>
          </a:ln>
        </p:spPr>
      </p:pic>
    </p:spTree>
    <p:extLst>
      <p:ext uri="{BB962C8B-B14F-4D97-AF65-F5344CB8AC3E}">
        <p14:creationId xmlns:p14="http://schemas.microsoft.com/office/powerpoint/2010/main" val="29330643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Deep learning so far is not  sufficiently transparent"/>
          <p:cNvSpPr txBox="1"/>
          <p:nvPr/>
        </p:nvSpPr>
        <p:spPr>
          <a:xfrm>
            <a:off x="1894585" y="4590389"/>
            <a:ext cx="9215629"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200" b="0"/>
            </a:lvl1pPr>
          </a:lstStyle>
          <a:p>
            <a:r>
              <a:t>Deep learning so far is not  sufficiently transparent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Deep learning thus far has not been integrated with prior knowledge"/>
          <p:cNvSpPr txBox="1"/>
          <p:nvPr/>
        </p:nvSpPr>
        <p:spPr>
          <a:xfrm>
            <a:off x="220624" y="4590389"/>
            <a:ext cx="12563552"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200" b="0"/>
            </a:lvl1pPr>
          </a:lstStyle>
          <a:p>
            <a:r>
              <a:t>Deep learning thus far has not been integrated with prior knowledge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Deep learning thus far works well as an approximation, but its answers often cannot be fully trusted"/>
          <p:cNvSpPr txBox="1"/>
          <p:nvPr/>
        </p:nvSpPr>
        <p:spPr>
          <a:xfrm>
            <a:off x="218371" y="4661851"/>
            <a:ext cx="12303982" cy="124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700" b="0"/>
            </a:lvl1pPr>
          </a:lstStyle>
          <a:p>
            <a:r>
              <a:t>Deep learning thus far works well as an approximation, but its answers often cannot be fully trusted</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interpolation.png" descr="interpolation.png"/>
          <p:cNvPicPr>
            <a:picLocks noChangeAspect="1"/>
          </p:cNvPicPr>
          <p:nvPr/>
        </p:nvPicPr>
        <p:blipFill>
          <a:blip r:embed="rId2"/>
          <a:stretch>
            <a:fillRect/>
          </a:stretch>
        </p:blipFill>
        <p:spPr>
          <a:xfrm>
            <a:off x="1457971" y="1513847"/>
            <a:ext cx="10088858" cy="6725906"/>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Obrazek" descr="Obrazek"/>
          <p:cNvPicPr>
            <a:picLocks noChangeAspect="1"/>
          </p:cNvPicPr>
          <p:nvPr/>
        </p:nvPicPr>
        <p:blipFill>
          <a:blip r:embed="rId2"/>
          <a:stretch>
            <a:fillRect/>
          </a:stretch>
        </p:blipFill>
        <p:spPr>
          <a:xfrm>
            <a:off x="400050" y="977900"/>
            <a:ext cx="12204700" cy="7797800"/>
          </a:xfrm>
          <a:prstGeom prst="rect">
            <a:avLst/>
          </a:prstGeom>
          <a:ln w="12700">
            <a:miter lim="400000"/>
          </a:ln>
        </p:spPr>
      </p:pic>
      <p:sp>
        <p:nvSpPr>
          <p:cNvPr id="127" name="https://blog.piekniewski.info/"/>
          <p:cNvSpPr txBox="1"/>
          <p:nvPr/>
        </p:nvSpPr>
        <p:spPr>
          <a:xfrm>
            <a:off x="7789316" y="8913829"/>
            <a:ext cx="4704386"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vl1pPr>
          </a:lstStyle>
          <a:p>
            <a:r>
              <a:t>https://blog.piekniewski.info/</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2^3_times_256_ti.pdf" descr="2^3_times_256_ti.pdf"/>
          <p:cNvPicPr>
            <a:picLocks noChangeAspect="1"/>
          </p:cNvPicPr>
          <p:nvPr/>
        </p:nvPicPr>
        <p:blipFill>
          <a:blip r:embed="rId2"/>
          <a:stretch>
            <a:fillRect/>
          </a:stretch>
        </p:blipFill>
        <p:spPr>
          <a:xfrm>
            <a:off x="4483100" y="3162300"/>
            <a:ext cx="4216400" cy="431800"/>
          </a:xfrm>
          <a:prstGeom prst="rect">
            <a:avLst/>
          </a:prstGeom>
          <a:ln w="12700">
            <a:miter lim="400000"/>
          </a:ln>
        </p:spPr>
      </p:pic>
      <p:pic>
        <p:nvPicPr>
          <p:cNvPr id="221" name="14_times_10^6.pdf" descr="14_times_10^6.pdf"/>
          <p:cNvPicPr>
            <a:picLocks noChangeAspect="1"/>
          </p:cNvPicPr>
          <p:nvPr/>
        </p:nvPicPr>
        <p:blipFill>
          <a:blip r:embed="rId3"/>
          <a:stretch>
            <a:fillRect/>
          </a:stretch>
        </p:blipFill>
        <p:spPr>
          <a:xfrm>
            <a:off x="5695950" y="4876800"/>
            <a:ext cx="1612900" cy="4191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Obrazek" descr="Obrazek"/>
          <p:cNvPicPr>
            <a:picLocks noChangeAspect="1"/>
          </p:cNvPicPr>
          <p:nvPr/>
        </p:nvPicPr>
        <p:blipFill>
          <a:blip r:embed="rId2"/>
          <a:stretch>
            <a:fillRect/>
          </a:stretch>
        </p:blipFill>
        <p:spPr>
          <a:xfrm>
            <a:off x="1841500" y="596900"/>
            <a:ext cx="9321800" cy="4597400"/>
          </a:xfrm>
          <a:prstGeom prst="rect">
            <a:avLst/>
          </a:prstGeom>
          <a:ln w="12700">
            <a:miter lim="400000"/>
          </a:ln>
        </p:spPr>
      </p:pic>
      <p:pic>
        <p:nvPicPr>
          <p:cNvPr id="224" name="Obrazek" descr="Obrazek"/>
          <p:cNvPicPr>
            <a:picLocks noChangeAspect="1"/>
          </p:cNvPicPr>
          <p:nvPr/>
        </p:nvPicPr>
        <p:blipFill>
          <a:blip r:embed="rId3"/>
          <a:stretch>
            <a:fillRect/>
          </a:stretch>
        </p:blipFill>
        <p:spPr>
          <a:xfrm>
            <a:off x="0" y="5683470"/>
            <a:ext cx="13004800" cy="359366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9781617294433.jpeg" descr="9781617294433.jpeg"/>
          <p:cNvPicPr>
            <a:picLocks noChangeAspect="1"/>
          </p:cNvPicPr>
          <p:nvPr/>
        </p:nvPicPr>
        <p:blipFill>
          <a:blip r:embed="rId2"/>
          <a:stretch>
            <a:fillRect/>
          </a:stretch>
        </p:blipFill>
        <p:spPr>
          <a:xfrm>
            <a:off x="839291" y="563314"/>
            <a:ext cx="1854201" cy="2336801"/>
          </a:xfrm>
          <a:prstGeom prst="rect">
            <a:avLst/>
          </a:prstGeom>
          <a:ln w="12700">
            <a:miter lim="400000"/>
          </a:ln>
        </p:spPr>
      </p:pic>
      <p:sp>
        <p:nvSpPr>
          <p:cNvPr id="227" name="Chapter 9. Conclusions"/>
          <p:cNvSpPr txBox="1"/>
          <p:nvPr/>
        </p:nvSpPr>
        <p:spPr>
          <a:xfrm>
            <a:off x="3699408" y="563314"/>
            <a:ext cx="394766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vl1pPr>
          </a:lstStyle>
          <a:p>
            <a:r>
              <a:t>Chapter 9. Conclusions </a:t>
            </a:r>
          </a:p>
        </p:txBody>
      </p:sp>
      <p:sp>
        <p:nvSpPr>
          <p:cNvPr id="228" name="layered representations learning…"/>
          <p:cNvSpPr txBox="1"/>
          <p:nvPr/>
        </p:nvSpPr>
        <p:spPr>
          <a:xfrm>
            <a:off x="3699408" y="3794092"/>
            <a:ext cx="5949341" cy="1895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spcBef>
                <a:spcPts val="200"/>
              </a:spcBef>
              <a:defRPr sz="2800" b="0"/>
            </a:pPr>
            <a:r>
              <a:t>layered representations learning</a:t>
            </a:r>
          </a:p>
          <a:p>
            <a:pPr algn="l">
              <a:spcBef>
                <a:spcPts val="200"/>
              </a:spcBef>
              <a:defRPr sz="2800" b="0"/>
            </a:pPr>
            <a:r>
              <a:t>hierarchical representations learning </a:t>
            </a:r>
          </a:p>
          <a:p>
            <a:pPr algn="l">
              <a:spcBef>
                <a:spcPts val="200"/>
              </a:spcBef>
              <a:defRPr sz="2800" b="0"/>
            </a:pPr>
            <a:r>
              <a:t>deep differentiable models </a:t>
            </a:r>
          </a:p>
          <a:p>
            <a:pPr algn="l">
              <a:spcBef>
                <a:spcPts val="200"/>
              </a:spcBef>
              <a:defRPr sz="2800" b="0"/>
            </a:pPr>
            <a:r>
              <a:t>chained geometric transforms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Incremental algorithmic innovations.…"/>
          <p:cNvSpPr txBox="1"/>
          <p:nvPr/>
        </p:nvSpPr>
        <p:spPr>
          <a:xfrm>
            <a:off x="1047047" y="1643278"/>
            <a:ext cx="10656706" cy="4433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33374" indent="-333374" algn="l">
              <a:buClr>
                <a:srgbClr val="000000"/>
              </a:buClr>
              <a:buSzPct val="145000"/>
              <a:buChar char="•"/>
              <a:defRPr sz="3200" b="0"/>
            </a:pPr>
            <a:r>
              <a:t>Incremental algorithmic innovations.</a:t>
            </a:r>
          </a:p>
          <a:p>
            <a:pPr marL="333374" indent="-333374" algn="l">
              <a:buClr>
                <a:srgbClr val="000000"/>
              </a:buClr>
              <a:buSzPct val="145000"/>
              <a:buChar char="•"/>
              <a:defRPr sz="3200" b="0"/>
            </a:pPr>
            <a:r>
              <a:t>The availability of large amount of perceptual data.</a:t>
            </a:r>
          </a:p>
          <a:p>
            <a:pPr marL="333374" indent="-333374" algn="l">
              <a:buClr>
                <a:srgbClr val="000000"/>
              </a:buClr>
              <a:buSzPct val="145000"/>
              <a:buChar char="•"/>
              <a:defRPr sz="3200" b="0"/>
            </a:pPr>
            <a:r>
              <a:t>The availability of fast, highly parallel computation hardware at a low price, especially the GPUs produced by NVIDIA.</a:t>
            </a:r>
          </a:p>
          <a:p>
            <a:pPr marL="333374" indent="-333374" algn="l">
              <a:buClr>
                <a:srgbClr val="000000"/>
              </a:buClr>
              <a:buSzPct val="145000"/>
              <a:buChar char="•"/>
              <a:defRPr sz="3200" b="0"/>
            </a:pPr>
            <a:r>
              <a:t>A complex stack of software layers that makes this computational power available to humans: the CUDA language, frameworks like TensorFlow that do automatic differentiation.</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In general, anything that requires reasoning—like programming or applying the scientific method—long-term planning, and algorithmic data manipulation is out of reach for deep-learning models, no matter how much data you throw at them. Even learning a sor"/>
          <p:cNvSpPr txBox="1"/>
          <p:nvPr/>
        </p:nvSpPr>
        <p:spPr>
          <a:xfrm>
            <a:off x="1528778" y="3535578"/>
            <a:ext cx="9947244" cy="2682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spcBef>
                <a:spcPts val="3200"/>
              </a:spcBef>
              <a:defRPr sz="2800" b="0"/>
            </a:lvl1pPr>
          </a:lstStyle>
          <a:p>
            <a:r>
              <a:t>In general, anything that requires reasoning—like programming or applying the scientific method—long-term planning, and algorithmic data manipulation is out of reach for deep-learning models, no matter how much data you throw at them. Even learning a sorting algorithm with a deep neural network is tremendously difficult.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Obrazek" descr="Obrazek"/>
          <p:cNvPicPr>
            <a:picLocks noChangeAspect="1"/>
          </p:cNvPicPr>
          <p:nvPr/>
        </p:nvPicPr>
        <p:blipFill>
          <a:blip r:embed="rId2"/>
          <a:stretch>
            <a:fillRect/>
          </a:stretch>
        </p:blipFill>
        <p:spPr>
          <a:xfrm>
            <a:off x="2724150" y="3105150"/>
            <a:ext cx="7556500" cy="3543300"/>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bc09a4014843bb449afa0b4c7525.jpeg" descr="bc09a4014843bb449afa0b4c7525.jpeg"/>
          <p:cNvPicPr>
            <a:picLocks noChangeAspect="1"/>
          </p:cNvPicPr>
          <p:nvPr/>
        </p:nvPicPr>
        <p:blipFill>
          <a:blip r:embed="rId2"/>
          <a:stretch>
            <a:fillRect/>
          </a:stretch>
        </p:blipFill>
        <p:spPr>
          <a:xfrm>
            <a:off x="2928371" y="723900"/>
            <a:ext cx="7148058" cy="830580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ESAME…"/>
          <p:cNvSpPr txBox="1"/>
          <p:nvPr/>
        </p:nvSpPr>
        <p:spPr>
          <a:xfrm>
            <a:off x="457200" y="1255246"/>
            <a:ext cx="11954660" cy="4626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4200"/>
              </a:spcBef>
              <a:defRPr sz="3200" b="0"/>
            </a:pPr>
            <a:r>
              <a:t>SESAME</a:t>
            </a:r>
          </a:p>
          <a:p>
            <a:pPr algn="l">
              <a:spcBef>
                <a:spcPts val="4200"/>
              </a:spcBef>
              <a:defRPr sz="3200" b="0"/>
            </a:pPr>
            <a:endParaRPr/>
          </a:p>
          <a:p>
            <a:pPr algn="just">
              <a:spcBef>
                <a:spcPts val="4200"/>
              </a:spcBef>
              <a:defRPr sz="3200" b="0"/>
            </a:pPr>
            <a:r>
              <a:t>"Sesame does not  think  either," said the professor immediately. The popularisers have done it wrong, emphasising the supposedly remarkable similarity of electro-brains to the human mind. In fact comparison of the  Sesame to the living brain is very stretched ...</a:t>
            </a:r>
            <a:r>
              <a:rPr lang="pl-PL"/>
              <a:t>"</a:t>
            </a:r>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quot;For the same reason that the following experiment would fail. Let's say we want to give someone a way to distinguish any radio station from any other thing in the world  that is not such thing. This can be done in two ways."/>
          <p:cNvSpPr txBox="1"/>
          <p:nvPr/>
        </p:nvSpPr>
        <p:spPr>
          <a:xfrm>
            <a:off x="409889" y="3713619"/>
            <a:ext cx="12090260" cy="207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spcBef>
                <a:spcPts val="3200"/>
              </a:spcBef>
              <a:defRPr sz="2800" b="0"/>
            </a:lvl1pPr>
          </a:lstStyle>
          <a:p>
            <a:pPr algn="just"/>
            <a:r>
              <a:rPr sz="3200"/>
              <a:t>"For the same reason that the following experiment would fail. Let's say we want to give someone a way to distinguish any radio station from any other thing in the world  that is not such thing. This can be done in two ways.</a:t>
            </a:r>
            <a:r>
              <a:rPr lang="pl-PL" sz="3200"/>
              <a:t>"</a:t>
            </a:r>
            <a:endParaRPr sz="320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First of all, if we know the theoretical fundamentals of radio technology, we'll fill several pages with wiring diagrams, we'll teach him some patterns and we'll tell him: you have  here a  notebook with plans. If you find an item and you do not know if "/>
          <p:cNvSpPr txBox="1"/>
          <p:nvPr/>
        </p:nvSpPr>
        <p:spPr>
          <a:xfrm>
            <a:off x="807098" y="2855734"/>
            <a:ext cx="11390604" cy="4042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spcBef>
                <a:spcPts val="3200"/>
              </a:spcBef>
              <a:defRPr sz="3200" b="0"/>
            </a:lvl1pPr>
          </a:lstStyle>
          <a:p>
            <a:pPr algn="just"/>
            <a:r>
              <a:rPr lang="pl-PL"/>
              <a:t>„</a:t>
            </a:r>
            <a:r>
              <a:t>First of all, if we know the theoretical fundamentals of radio technology, we'll fill several pages with wiring diagrams, we'll teach him some patterns and we'll tell him: you have  here a  notebook with plans. If you find an item and you do not know if it's a radio or not, check  out the corresponding connections  with one  of the combinations in the notebook. If the answer  is yes,  it will be a radio; otherwise it will be something different.</a:t>
            </a:r>
            <a:r>
              <a:rPr lang="pl-PL"/>
              <a:t>"</a:t>
            </a: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If a typical person can do a mental task with less than one second of thought, we can probably automate it using AI either now or in the near future.…"/>
          <p:cNvSpPr txBox="1"/>
          <p:nvPr/>
        </p:nvSpPr>
        <p:spPr>
          <a:xfrm>
            <a:off x="689855" y="3612133"/>
            <a:ext cx="11625089" cy="2529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spcBef>
                <a:spcPts val="4200"/>
              </a:spcBef>
              <a:defRPr sz="3200" b="0"/>
            </a:lvl1pPr>
            <a:lvl2pPr indent="0" algn="r">
              <a:spcBef>
                <a:spcPts val="4200"/>
              </a:spcBef>
              <a:defRPr sz="3000" b="0">
                <a:solidFill>
                  <a:srgbClr val="5E5E5E"/>
                </a:solidFill>
              </a:defRPr>
            </a:lvl2pPr>
          </a:lstStyle>
          <a:p>
            <a:r>
              <a:t>If a typical person can do a mental task with less than one second of thought, we can probably automate it using AI either now or in the near future.</a:t>
            </a:r>
          </a:p>
          <a:p>
            <a:pPr lvl="1"/>
            <a:r>
              <a:t>Andrew Ng for Harvard Business Review</a:t>
            </a:r>
          </a:p>
        </p:txBody>
      </p:sp>
      <p:sp>
        <p:nvSpPr>
          <p:cNvPr id="130" name="https://hbr.org/2016/11/what-artificial-intelligence-can-and-cant-do-right-now"/>
          <p:cNvSpPr txBox="1"/>
          <p:nvPr/>
        </p:nvSpPr>
        <p:spPr>
          <a:xfrm>
            <a:off x="266166" y="8856878"/>
            <a:ext cx="1247246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vl1pPr>
          </a:lstStyle>
          <a:p>
            <a:r>
              <a:t>https://hbr.org/2016/11/what-artificial-intelligence-can-and-cant-do-right-now</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However, there is also a second way. If we do not know the basics of radio technology at all and know nothing about induction, feedback and the whole theory of electromagnetic waves of Maxwell, we will not write „on beef skin” all the traits according to"/>
          <p:cNvSpPr txBox="1"/>
          <p:nvPr/>
        </p:nvSpPr>
        <p:spPr>
          <a:xfrm>
            <a:off x="341644" y="3594398"/>
            <a:ext cx="12178602"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spcBef>
                <a:spcPts val="3200"/>
              </a:spcBef>
              <a:defRPr sz="2800" b="0"/>
            </a:lvl1pPr>
          </a:lstStyle>
          <a:p>
            <a:pPr algn="just"/>
            <a:r>
              <a:rPr sz="3200"/>
              <a:t>However, there is also a second way. If we do not know the basics of radio technology at all and know nothing about induction, feedback and the whole theory of electromagnetic waves of Maxwell, we will not write „on beef skin” all the traits according to which our man can distinguish radio from non-radio.”</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Let's say all the known radios have at the back of the box…"/>
          <p:cNvSpPr txBox="1"/>
          <p:nvPr/>
        </p:nvSpPr>
        <p:spPr>
          <a:xfrm>
            <a:off x="331596" y="2330112"/>
            <a:ext cx="12158505" cy="4534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457200">
              <a:defRPr sz="2800" b="0"/>
            </a:pPr>
            <a:endParaRPr sz="3200"/>
          </a:p>
          <a:p>
            <a:pPr algn="just" defTabSz="457200">
              <a:defRPr sz="2800" b="0"/>
            </a:pPr>
            <a:r>
              <a:rPr lang="pl-PL" sz="3200"/>
              <a:t>"</a:t>
            </a:r>
            <a:r>
              <a:rPr sz="3200"/>
              <a:t>Let's say all the known radios have at the back of the box</a:t>
            </a:r>
          </a:p>
          <a:p>
            <a:pPr algn="just" defTabSz="457200">
              <a:defRPr sz="2800" b="0"/>
            </a:pPr>
            <a:r>
              <a:rPr sz="3200"/>
              <a:t>perforated slats. Naturally, this slat will be at the very beginning of our list, because, we will say, since it is in every radio station, then ho! ho! ho! it must be very important! The effect  of this will be pathetic. Sesame, which, as you know, is no surprised and does not consider anything impossible, urged by us, he will be obedient to draw up a theory in which the unfortunate slat will take a prominent place.</a:t>
            </a:r>
            <a:r>
              <a:rPr lang="pl-PL" sz="3200"/>
              <a:t>"</a:t>
            </a:r>
            <a:endParaRPr sz="320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Interesting what would come out of it! Even if he gave him a million and a trillion of further descriptive qualities, nothing will help. Sesame will choke on this idiotic board, which he  is in no way able to fit into the theory, and in addition he will "/>
          <p:cNvSpPr txBox="1"/>
          <p:nvPr/>
        </p:nvSpPr>
        <p:spPr>
          <a:xfrm>
            <a:off x="361742" y="2117070"/>
            <a:ext cx="12148456" cy="5519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457200">
              <a:defRPr sz="2800" b="0"/>
            </a:pPr>
            <a:r>
              <a:rPr sz="3200"/>
              <a:t>Interesting what would come out of it! Even if he gave him a million and a trillion of further descriptive qualities, nothing will help. Sesame will choke on this idiotic board, which he  is in no way able to fit into the theory, and in addition he will not know anything about the most important thing - about the existence of the broadcasting station, without which the radio can not play at all ... There is no doubt that even after a thousand years it will not discover the Maxwell's theory, because how could he? " He will manipulate "abstractions" of boards, "generalisations"</a:t>
            </a:r>
          </a:p>
          <a:p>
            <a:pPr algn="just" defTabSz="457200">
              <a:defRPr sz="2800" b="0"/>
            </a:pPr>
            <a:r>
              <a:rPr sz="3200"/>
              <a:t>of boxes, will dig in thousands of descriptions and give birth to the greatest nonsense imaginable!</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cle_ben" descr="uncle_ben">
            <a:hlinkClick r:id="" action="ppaction://media"/>
            <a:extLst>
              <a:ext uri="{FF2B5EF4-FFF2-40B4-BE49-F238E27FC236}">
                <a16:creationId xmlns:a16="http://schemas.microsoft.com/office/drawing/2014/main" id="{5B5172CC-DC1A-C747-AF61-54925849EB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46093"/>
            <a:ext cx="13004800" cy="7315200"/>
          </a:xfrm>
          <a:prstGeom prst="rect">
            <a:avLst/>
          </a:prstGeom>
        </p:spPr>
      </p:pic>
    </p:spTree>
    <p:extLst>
      <p:ext uri="{BB962C8B-B14F-4D97-AF65-F5344CB8AC3E}">
        <p14:creationId xmlns:p14="http://schemas.microsoft.com/office/powerpoint/2010/main" val="228437431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Obrazek" descr="Obrazek"/>
          <p:cNvPicPr>
            <a:picLocks noChangeAspect="1"/>
          </p:cNvPicPr>
          <p:nvPr/>
        </p:nvPicPr>
        <p:blipFill>
          <a:blip r:embed="rId2"/>
          <a:stretch>
            <a:fillRect/>
          </a:stretch>
        </p:blipFill>
        <p:spPr>
          <a:xfrm>
            <a:off x="1431925" y="2868077"/>
            <a:ext cx="10140950" cy="401744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kst"/>
          <p:cNvSpPr txBox="1"/>
          <p:nvPr/>
        </p:nvSpPr>
        <p:spPr>
          <a:xfrm>
            <a:off x="1790700" y="1613128"/>
            <a:ext cx="9423400" cy="6527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spcBef>
                <a:spcPts val="3200"/>
              </a:spcBef>
              <a:defRPr sz="2800" b="0"/>
            </a:pPr>
            <a:endParaRPr/>
          </a:p>
        </p:txBody>
      </p:sp>
      <p:pic>
        <p:nvPicPr>
          <p:cNvPr id="135" name="Obrazek" descr="Obrazek"/>
          <p:cNvPicPr>
            <a:picLocks noChangeAspect="1"/>
          </p:cNvPicPr>
          <p:nvPr/>
        </p:nvPicPr>
        <p:blipFill>
          <a:blip r:embed="rId2"/>
          <a:stretch>
            <a:fillRect/>
          </a:stretch>
        </p:blipFill>
        <p:spPr>
          <a:xfrm>
            <a:off x="1790700" y="1613128"/>
            <a:ext cx="9309100" cy="6350001"/>
          </a:xfrm>
          <a:prstGeom prst="rect">
            <a:avLst/>
          </a:prstGeom>
          <a:ln w="12700">
            <a:miter lim="400000"/>
          </a:ln>
        </p:spPr>
      </p:pic>
      <p:sp>
        <p:nvSpPr>
          <p:cNvPr id="136" name="http://nautil.us/blog/this-neural-net-hallucinates-sheep"/>
          <p:cNvSpPr txBox="1"/>
          <p:nvPr/>
        </p:nvSpPr>
        <p:spPr>
          <a:xfrm>
            <a:off x="482600" y="462178"/>
            <a:ext cx="879520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vl1pPr>
          </a:lstStyle>
          <a:p>
            <a:r>
              <a:t>http://nautil.us/blog/this-neural-net-hallucinates-sheep</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Obrazek" descr="Obrazek"/>
          <p:cNvPicPr>
            <a:picLocks noChangeAspect="1"/>
          </p:cNvPicPr>
          <p:nvPr/>
        </p:nvPicPr>
        <p:blipFill>
          <a:blip r:embed="rId2"/>
          <a:stretch>
            <a:fillRect/>
          </a:stretch>
        </p:blipFill>
        <p:spPr>
          <a:xfrm>
            <a:off x="1847850" y="1244600"/>
            <a:ext cx="9309100" cy="72644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It hasn’t realised that “sheep” means the actual animal, not just a sort of treeless grassiness."/>
          <p:cNvSpPr txBox="1"/>
          <p:nvPr/>
        </p:nvSpPr>
        <p:spPr>
          <a:xfrm>
            <a:off x="1626691" y="4343400"/>
            <a:ext cx="975141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200" b="0" i="1">
                <a:solidFill>
                  <a:srgbClr val="999999"/>
                </a:solidFill>
                <a:latin typeface="Helvetica"/>
                <a:ea typeface="Helvetica"/>
                <a:cs typeface="Helvetica"/>
                <a:sym typeface="Helvetica"/>
              </a:defRPr>
            </a:lvl1pPr>
          </a:lstStyle>
          <a:p>
            <a:r>
              <a:t>It hasn’t realised that “sheep” means the actual animal, not just a sort of treeless grassiness.</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TotalTime>
  <Words>923</Words>
  <Application>Microsoft Macintosh PowerPoint</Application>
  <PresentationFormat>Niestandardowy</PresentationFormat>
  <Paragraphs>50</Paragraphs>
  <Slides>53</Slides>
  <Notes>0</Notes>
  <HiddenSlides>0</HiddenSlides>
  <MMClips>1</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53</vt:i4>
      </vt:variant>
    </vt:vector>
  </HeadingPairs>
  <TitlesOfParts>
    <vt:vector size="60" baseType="lpstr">
      <vt:lpstr>Helvetica</vt:lpstr>
      <vt:lpstr>Helvetica Light</vt:lpstr>
      <vt:lpstr>Helvetica Neue</vt:lpstr>
      <vt:lpstr>Helvetica Neue Light</vt:lpstr>
      <vt:lpstr>Helvetica Neue Medium</vt:lpstr>
      <vt:lpstr>Helvetica Neue Thin</vt:lpstr>
      <vt:lpstr>White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cp:lastModifiedBy>Piotr Białas</cp:lastModifiedBy>
  <cp:revision>7</cp:revision>
  <dcterms:modified xsi:type="dcterms:W3CDTF">2021-01-25T07:08:10Z</dcterms:modified>
</cp:coreProperties>
</file>